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259" r:id="rId4"/>
    <p:sldId id="264" r:id="rId5"/>
    <p:sldId id="260" r:id="rId6"/>
    <p:sldId id="265" r:id="rId7"/>
    <p:sldId id="261" r:id="rId8"/>
    <p:sldId id="268" r:id="rId9"/>
    <p:sldId id="262" r:id="rId10"/>
    <p:sldId id="269" r:id="rId11"/>
    <p:sldId id="263" r:id="rId12"/>
    <p:sldId id="270" r:id="rId13"/>
    <p:sldId id="271" r:id="rId14"/>
    <p:sldId id="276" r:id="rId15"/>
    <p:sldId id="275" r:id="rId16"/>
    <p:sldId id="272" r:id="rId17"/>
    <p:sldId id="273" r:id="rId18"/>
    <p:sldId id="278" r:id="rId19"/>
    <p:sldId id="277" r:id="rId20"/>
    <p:sldId id="279" r:id="rId21"/>
    <p:sldId id="281" r:id="rId22"/>
    <p:sldId id="280" r:id="rId23"/>
    <p:sldId id="283" r:id="rId24"/>
    <p:sldId id="282"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65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A5A670-BEA0-40F2-BD28-E01446D5009F}" type="datetimeFigureOut">
              <a:rPr lang="es-CO" smtClean="0"/>
              <a:t>26/07/2017</a:t>
            </a:fld>
            <a:endParaRPr lang="es-CO"/>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96FD3-19BB-4E8B-B8BE-599F27DE902C}" type="slidenum">
              <a:rPr lang="es-CO" smtClean="0"/>
              <a:t>‹Nº›</a:t>
            </a:fld>
            <a:endParaRPr lang="es-CO"/>
          </a:p>
        </p:txBody>
      </p:sp>
    </p:spTree>
    <p:extLst>
      <p:ext uri="{BB962C8B-B14F-4D97-AF65-F5344CB8AC3E}">
        <p14:creationId xmlns:p14="http://schemas.microsoft.com/office/powerpoint/2010/main" val="561305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7196FD3-19BB-4E8B-B8BE-599F27DE902C}" type="slidenum">
              <a:rPr lang="es-CO" smtClean="0"/>
              <a:t>23</a:t>
            </a:fld>
            <a:endParaRPr lang="es-CO"/>
          </a:p>
        </p:txBody>
      </p:sp>
    </p:spTree>
    <p:extLst>
      <p:ext uri="{BB962C8B-B14F-4D97-AF65-F5344CB8AC3E}">
        <p14:creationId xmlns:p14="http://schemas.microsoft.com/office/powerpoint/2010/main" val="1823542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26/07/2017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548680"/>
            <a:ext cx="7772400" cy="1470025"/>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sz="5400" b="1" i="1" dirty="0">
                <a:latin typeface="Bodoni MT Condensed" panose="02070606080606020203" pitchFamily="18" charset="0"/>
              </a:rPr>
              <a:t>COMBUSTIBLE AL SERVICIO DE DIOS</a:t>
            </a:r>
          </a:p>
        </p:txBody>
      </p:sp>
      <p:sp>
        <p:nvSpPr>
          <p:cNvPr id="3" name="2 Subtítulo"/>
          <p:cNvSpPr>
            <a:spLocks noGrp="1"/>
          </p:cNvSpPr>
          <p:nvPr>
            <p:ph type="subTitle" idx="1"/>
          </p:nvPr>
        </p:nvSpPr>
        <p:spPr>
          <a:xfrm>
            <a:off x="1331640" y="5661248"/>
            <a:ext cx="6400800" cy="8885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lstStyle/>
          <a:p>
            <a:r>
              <a:rPr lang="es-CO" sz="4400" dirty="0"/>
              <a:t>Texto base: Éxodo 1:12</a:t>
            </a:r>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p:txBody>
      </p:sp>
      <p:pic>
        <p:nvPicPr>
          <p:cNvPr id="4" name="Imagen 3"/>
          <p:cNvPicPr>
            <a:picLocks noChangeAspect="1"/>
          </p:cNvPicPr>
          <p:nvPr/>
        </p:nvPicPr>
        <p:blipFill>
          <a:blip r:embed="rId2"/>
          <a:stretch>
            <a:fillRect/>
          </a:stretch>
        </p:blipFill>
        <p:spPr>
          <a:xfrm>
            <a:off x="2771800" y="2204864"/>
            <a:ext cx="3168352" cy="309634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7509019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188640"/>
            <a:ext cx="8229600" cy="6480720"/>
          </a:xfrm>
        </p:spPr>
        <p:style>
          <a:lnRef idx="2">
            <a:schemeClr val="accent6"/>
          </a:lnRef>
          <a:fillRef idx="1">
            <a:schemeClr val="lt1"/>
          </a:fillRef>
          <a:effectRef idx="0">
            <a:schemeClr val="accent6"/>
          </a:effectRef>
          <a:fontRef idx="minor">
            <a:schemeClr val="dk1"/>
          </a:fontRef>
        </p:style>
        <p:txBody>
          <a:bodyPr>
            <a:normAutofit fontScale="70000" lnSpcReduction="20000"/>
          </a:bodyPr>
          <a:lstStyle/>
          <a:p>
            <a:pPr marL="0" indent="0" algn="ctr">
              <a:buNone/>
            </a:pPr>
            <a:r>
              <a:rPr lang="es-CO" dirty="0"/>
              <a:t> </a:t>
            </a:r>
            <a:r>
              <a:rPr lang="es-CO" sz="5100" b="1" dirty="0"/>
              <a:t>“Pero cuanto más los oprimían, tanto más se multiplicaban y crecían” </a:t>
            </a:r>
            <a:endParaRPr lang="es-CO" b="1" dirty="0"/>
          </a:p>
          <a:p>
            <a:pPr marL="0" indent="0" algn="ctr">
              <a:buNone/>
            </a:pPr>
            <a:r>
              <a:rPr lang="es-CO" dirty="0"/>
              <a:t> </a:t>
            </a:r>
            <a:r>
              <a:rPr lang="es-CO" sz="4600" dirty="0">
                <a:solidFill>
                  <a:srgbClr val="FF0000"/>
                </a:solidFill>
              </a:rPr>
              <a:t> Exo. 1:12</a:t>
            </a:r>
            <a:r>
              <a:rPr lang="es-CO" dirty="0"/>
              <a:t> </a:t>
            </a:r>
          </a:p>
          <a:p>
            <a:pPr marL="0" indent="0" algn="ctr">
              <a:buNone/>
            </a:pPr>
            <a:r>
              <a:rPr lang="es-CO" dirty="0"/>
              <a:t>    </a:t>
            </a:r>
            <a:r>
              <a:rPr lang="es-CO" b="1" dirty="0"/>
              <a:t>El primer plan de Faraón no cumplió su propósito.  </a:t>
            </a:r>
            <a:endParaRPr lang="es-CO" sz="3400" dirty="0"/>
          </a:p>
          <a:p>
            <a:pPr marL="0" indent="0" algn="ctr">
              <a:buNone/>
            </a:pPr>
            <a:r>
              <a:rPr lang="es-CO" sz="3400" dirty="0"/>
              <a:t>Los hebreos aumentaban en número en proporción directa con el grado de opresión, y los egipcios naturalmente se desanimaron ante ese crecimiento sin precedentes.  </a:t>
            </a:r>
          </a:p>
          <a:p>
            <a:pPr marL="0" indent="0" algn="ctr">
              <a:buNone/>
            </a:pPr>
            <a:r>
              <a:rPr lang="es-CO" sz="3400" dirty="0"/>
              <a:t>Se hizo evidente que la persecución y las pruebas no podían torcer el propósito de Dios, Dios le había prometido a Abrahán: “</a:t>
            </a:r>
            <a:r>
              <a:rPr lang="es-CO" sz="3400" u="sng" dirty="0"/>
              <a:t>Y haré de ti una nación grande</a:t>
            </a:r>
            <a:r>
              <a:rPr lang="es-CO" sz="3400" dirty="0"/>
              <a:t>”, </a:t>
            </a:r>
            <a:r>
              <a:rPr lang="es-CO" sz="3400" dirty="0">
                <a:solidFill>
                  <a:srgbClr val="FF0000"/>
                </a:solidFill>
              </a:rPr>
              <a:t>(Gen.12:2). </a:t>
            </a:r>
            <a:r>
              <a:rPr lang="es-CO" sz="3400" dirty="0"/>
              <a:t>Por tanto,</a:t>
            </a:r>
            <a:r>
              <a:rPr lang="es-CO" sz="3400" dirty="0">
                <a:solidFill>
                  <a:srgbClr val="FF0000"/>
                </a:solidFill>
              </a:rPr>
              <a:t> </a:t>
            </a:r>
            <a:r>
              <a:rPr lang="es-CO" sz="3400" dirty="0"/>
              <a:t>las medidas tendientes a destruir a su pueblo demostraron que eran más bien vigorizadoras.  </a:t>
            </a:r>
          </a:p>
          <a:p>
            <a:pPr marL="0" indent="0" algn="ctr">
              <a:buNone/>
            </a:pPr>
            <a:r>
              <a:rPr lang="es-CO" sz="3400" dirty="0"/>
              <a:t>    El temor de los egipcios se debía al fracaso de sus planes.  Les resultaba molesta la presencia de un enemigo dentro de sus fronteras, un enemigo humilde, que no podía ser sometido.</a:t>
            </a:r>
          </a:p>
          <a:p>
            <a:pPr marL="0" indent="0" algn="ctr">
              <a:buNone/>
            </a:pPr>
            <a:endParaRPr lang="es-CO" sz="3400" b="1" dirty="0"/>
          </a:p>
          <a:p>
            <a:pPr marL="0" indent="0" algn="ctr">
              <a:buNone/>
            </a:pPr>
            <a:r>
              <a:rPr lang="es-CO" sz="3400" b="1" dirty="0"/>
              <a:t>En medio de dificultades, Dios esta cumpliendo su promesa. </a:t>
            </a:r>
          </a:p>
          <a:p>
            <a:pPr marL="0" indent="0">
              <a:buNone/>
            </a:pPr>
            <a:r>
              <a:rPr lang="es-CO" sz="3400" b="1" dirty="0"/>
              <a:t> </a:t>
            </a:r>
            <a:endParaRPr lang="es-CO" b="1" dirty="0"/>
          </a:p>
        </p:txBody>
      </p:sp>
    </p:spTree>
    <p:extLst>
      <p:ext uri="{BB962C8B-B14F-4D97-AF65-F5344CB8AC3E}">
        <p14:creationId xmlns:p14="http://schemas.microsoft.com/office/powerpoint/2010/main" val="197335090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a:t>COMBUSTIBLE</a:t>
            </a:r>
          </a:p>
        </p:txBody>
      </p:sp>
      <p:sp>
        <p:nvSpPr>
          <p:cNvPr id="3" name="Marcador de contenido 2"/>
          <p:cNvSpPr>
            <a:spLocks noGrp="1"/>
          </p:cNvSpPr>
          <p:nvPr>
            <p:ph idx="1"/>
          </p:nvPr>
        </p:nvSpPr>
        <p:spPr>
          <a:xfrm>
            <a:off x="457200" y="1600200"/>
            <a:ext cx="8229600" cy="4997152"/>
          </a:xfrm>
        </p:spPr>
        <p:txBody>
          <a:bodyPr>
            <a:normAutofit fontScale="77500" lnSpcReduction="20000"/>
          </a:bodyPr>
          <a:lstStyle/>
          <a:p>
            <a:pPr marL="0" indent="0" algn="ctr">
              <a:buNone/>
            </a:pPr>
            <a:r>
              <a:rPr lang="es-CO" sz="5200" b="1" u="sng" dirty="0"/>
              <a:t>Aceite de oliva para lámparas </a:t>
            </a:r>
          </a:p>
          <a:p>
            <a:pPr marL="0" indent="0" algn="ctr">
              <a:buNone/>
            </a:pPr>
            <a:endParaRPr lang="es-CO" sz="3600" dirty="0">
              <a:solidFill>
                <a:srgbClr val="FF0000"/>
              </a:solidFill>
            </a:endParaRPr>
          </a:p>
          <a:p>
            <a:pPr marL="0" indent="0" algn="ctr">
              <a:buNone/>
            </a:pPr>
            <a:r>
              <a:rPr lang="es-CO" sz="3600" dirty="0">
                <a:solidFill>
                  <a:srgbClr val="FF0000"/>
                </a:solidFill>
              </a:rPr>
              <a:t>Levítico 24.1-4.</a:t>
            </a:r>
          </a:p>
          <a:p>
            <a:pPr marL="0" indent="0" algn="ctr">
              <a:buNone/>
            </a:pPr>
            <a:r>
              <a:rPr lang="es-CO" sz="3600" dirty="0">
                <a:solidFill>
                  <a:srgbClr val="FF0000"/>
                </a:solidFill>
              </a:rPr>
              <a:t> </a:t>
            </a:r>
            <a:r>
              <a:rPr lang="es-CO" sz="3600" i="1" dirty="0"/>
              <a:t>HABLÓ Jehová a Moisés, diciendo: 2 Manda a los hijos de Israel que te traigan aceite de olivas puro, batido, para el alumbrado; a fin de hacer arder las lámparas de </a:t>
            </a:r>
            <a:r>
              <a:rPr lang="es-CO" sz="3600" i="1" u="sng" dirty="0"/>
              <a:t>continuo</a:t>
            </a:r>
            <a:r>
              <a:rPr lang="es-CO" sz="3600" i="1" dirty="0"/>
              <a:t>. 3 Afuera del velo del Arca del Testimonio, en el Tabernáculo de Reunión, Aarón las aderezará para que ardan desde la tarde hasta la mañana, delante de Jehová de continuo: estatuto perpetuo será durante vuestras generaciones. 4 Sobre el candelabro puro aderezarán siempre las lámparas delante de Jehová. </a:t>
            </a:r>
          </a:p>
        </p:txBody>
      </p:sp>
    </p:spTree>
    <p:extLst>
      <p:ext uri="{BB962C8B-B14F-4D97-AF65-F5344CB8AC3E}">
        <p14:creationId xmlns:p14="http://schemas.microsoft.com/office/powerpoint/2010/main" val="3369429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a:xfrm>
            <a:off x="457200" y="274638"/>
            <a:ext cx="8229600" cy="1686897"/>
          </a:xfrm>
        </p:spPr>
        <p:style>
          <a:lnRef idx="2">
            <a:schemeClr val="dk1"/>
          </a:lnRef>
          <a:fillRef idx="1">
            <a:schemeClr val="lt1"/>
          </a:fillRef>
          <a:effectRef idx="0">
            <a:schemeClr val="dk1"/>
          </a:effectRef>
          <a:fontRef idx="minor">
            <a:schemeClr val="dk1"/>
          </a:fontRef>
        </p:style>
        <p:txBody>
          <a:bodyPr>
            <a:normAutofit fontScale="90000"/>
          </a:bodyPr>
          <a:lstStyle/>
          <a:p>
            <a:r>
              <a:rPr lang="es-CO" sz="2400" b="1" dirty="0"/>
              <a:t>“Desde el Génesis hasta el Apocalipsis, El Espíritu Santo ejerce el papel del agente divino de Dios en todos los actos creadores; ya sea de la tierra, de la naturaleza, de la iglesia, de la nueva vida o del hombre nuevo”. </a:t>
            </a:r>
            <a:br>
              <a:rPr lang="es-CO" sz="2400" b="1" dirty="0"/>
            </a:br>
            <a:r>
              <a:rPr lang="es-CO" sz="2400" b="1" dirty="0">
                <a:solidFill>
                  <a:srgbClr val="FF0000"/>
                </a:solidFill>
              </a:rPr>
              <a:t>(Ver Gén.1:2; Ap.22:17).</a:t>
            </a:r>
            <a:endParaRPr lang="es-CO" b="1" dirty="0">
              <a:solidFill>
                <a:srgbClr val="FF0000"/>
              </a:solidFill>
            </a:endParaRPr>
          </a:p>
        </p:txBody>
      </p:sp>
      <p:sp>
        <p:nvSpPr>
          <p:cNvPr id="9" name="Marcador de contenido 8"/>
          <p:cNvSpPr>
            <a:spLocks noGrp="1"/>
          </p:cNvSpPr>
          <p:nvPr>
            <p:ph idx="1"/>
          </p:nvPr>
        </p:nvSpPr>
        <p:spPr>
          <a:xfrm>
            <a:off x="457200" y="5051555"/>
            <a:ext cx="8229600" cy="1545797"/>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b="1" dirty="0"/>
              <a:t>“Pero cuando venga el Espíritu de verdad, él os guiará a toda la verdad; porque no hablará por su propia cuenta, sino que hablará todo lo que oyere, y os hará saber las cosas que habrán de venir. El me glorificará; porque tomará de lo mío, y os lo hará saber” </a:t>
            </a:r>
            <a:r>
              <a:rPr lang="es-CO" b="1" dirty="0">
                <a:solidFill>
                  <a:srgbClr val="FF0000"/>
                </a:solidFill>
              </a:rPr>
              <a:t>(Ver Eze.36:27; Juan 16:13,14).</a:t>
            </a:r>
          </a:p>
        </p:txBody>
      </p:sp>
      <p:pic>
        <p:nvPicPr>
          <p:cNvPr id="11" name="Imagen 10"/>
          <p:cNvPicPr>
            <a:picLocks noChangeAspect="1"/>
          </p:cNvPicPr>
          <p:nvPr/>
        </p:nvPicPr>
        <p:blipFill>
          <a:blip r:embed="rId2"/>
          <a:stretch>
            <a:fillRect/>
          </a:stretch>
        </p:blipFill>
        <p:spPr>
          <a:xfrm>
            <a:off x="457200" y="2276872"/>
            <a:ext cx="2324100" cy="2464966"/>
          </a:xfrm>
          <a:prstGeom prst="rect">
            <a:avLst/>
          </a:prstGeom>
          <a:scene3d>
            <a:camera prst="orthographicFront"/>
            <a:lightRig rig="threePt" dir="t"/>
          </a:scene3d>
          <a:sp3d>
            <a:bevelT w="165100" prst="coolSlant"/>
          </a:sp3d>
        </p:spPr>
      </p:pic>
      <p:pic>
        <p:nvPicPr>
          <p:cNvPr id="12" name="Imagen 11"/>
          <p:cNvPicPr>
            <a:picLocks noChangeAspect="1"/>
          </p:cNvPicPr>
          <p:nvPr/>
        </p:nvPicPr>
        <p:blipFill>
          <a:blip r:embed="rId3"/>
          <a:stretch>
            <a:fillRect/>
          </a:stretch>
        </p:blipFill>
        <p:spPr>
          <a:xfrm>
            <a:off x="6156176" y="2271252"/>
            <a:ext cx="2530624" cy="2470586"/>
          </a:xfrm>
          <a:prstGeom prst="rect">
            <a:avLst/>
          </a:prstGeom>
          <a:scene3d>
            <a:camera prst="orthographicFront"/>
            <a:lightRig rig="threePt" dir="t"/>
          </a:scene3d>
          <a:sp3d>
            <a:bevelT w="165100" prst="coolSlant"/>
          </a:sp3d>
        </p:spPr>
      </p:pic>
      <p:pic>
        <p:nvPicPr>
          <p:cNvPr id="13" name="Imagen 12"/>
          <p:cNvPicPr>
            <a:picLocks noChangeAspect="1"/>
          </p:cNvPicPr>
          <p:nvPr/>
        </p:nvPicPr>
        <p:blipFill>
          <a:blip r:embed="rId4"/>
          <a:stretch>
            <a:fillRect/>
          </a:stretch>
        </p:blipFill>
        <p:spPr>
          <a:xfrm>
            <a:off x="2948886" y="2271252"/>
            <a:ext cx="3038959" cy="2470586"/>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55796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9">
                                            <p:bg/>
                                          </p:spTgt>
                                        </p:tgtEl>
                                        <p:attrNameLst>
                                          <p:attrName>style.visibility</p:attrName>
                                        </p:attrNameLst>
                                      </p:cBhvr>
                                      <p:to>
                                        <p:strVal val="visible"/>
                                      </p:to>
                                    </p:set>
                                    <p:animEffect transition="in" filter="fade">
                                      <p:cBhvr>
                                        <p:cTn id="18" dur="1000"/>
                                        <p:tgtEl>
                                          <p:spTgt spid="9">
                                            <p:bg/>
                                          </p:spTgt>
                                        </p:tgtEl>
                                      </p:cBhvr>
                                    </p:animEffect>
                                    <p:anim calcmode="lin" valueType="num">
                                      <p:cBhvr>
                                        <p:cTn id="19" dur="1000" fill="hold"/>
                                        <p:tgtEl>
                                          <p:spTgt spid="9">
                                            <p:bg/>
                                          </p:spTgt>
                                        </p:tgtEl>
                                        <p:attrNameLst>
                                          <p:attrName>ppt_x</p:attrName>
                                        </p:attrNameLst>
                                      </p:cBhvr>
                                      <p:tavLst>
                                        <p:tav tm="0">
                                          <p:val>
                                            <p:strVal val="#ppt_x"/>
                                          </p:val>
                                        </p:tav>
                                        <p:tav tm="100000">
                                          <p:val>
                                            <p:strVal val="#ppt_x"/>
                                          </p:val>
                                        </p:tav>
                                      </p:tavLst>
                                    </p:anim>
                                    <p:anim calcmode="lin" valueType="num">
                                      <p:cBhvr>
                                        <p:cTn id="20" dur="1000" fill="hold"/>
                                        <p:tgtEl>
                                          <p:spTgt spid="9">
                                            <p:bg/>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fade">
                                      <p:cBhvr>
                                        <p:cTn id="25" dur="1000"/>
                                        <p:tgtEl>
                                          <p:spTgt spid="9">
                                            <p:txEl>
                                              <p:pRg st="0" end="0"/>
                                            </p:txEl>
                                          </p:spTgt>
                                        </p:tgtEl>
                                      </p:cBhvr>
                                    </p:animEffect>
                                    <p:anim calcmode="lin" valueType="num">
                                      <p:cBhvr>
                                        <p:cTn id="2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548680"/>
            <a:ext cx="8229600" cy="561662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sz="4400" dirty="0"/>
              <a:t>El aceite de olivo representa la Gracia divina al dar al Hijo de Dios en sacrificio por el pecado del hombre, y grabada en el corazón de sus hijos a través del Espíritu Santo, cuyo fruto es “</a:t>
            </a:r>
            <a:r>
              <a:rPr lang="es-CO" sz="4400" i="1" dirty="0"/>
              <a:t>amor, gozo, paz, paciencia, benignidad, bondad, fe, mansedumbre, templanza”. </a:t>
            </a:r>
          </a:p>
          <a:p>
            <a:pPr marL="0" indent="0" algn="ctr">
              <a:buNone/>
            </a:pPr>
            <a:r>
              <a:rPr lang="es-CO" sz="4400" i="1" dirty="0">
                <a:solidFill>
                  <a:srgbClr val="FF0000"/>
                </a:solidFill>
              </a:rPr>
              <a:t>(Gal.5:22,23).</a:t>
            </a:r>
            <a:r>
              <a:rPr lang="es-CO" sz="4400" dirty="0">
                <a:solidFill>
                  <a:srgbClr val="FF0000"/>
                </a:solidFill>
              </a:rPr>
              <a:t> </a:t>
            </a:r>
          </a:p>
          <a:p>
            <a:pPr marL="0" indent="0" algn="ctr">
              <a:buNone/>
            </a:pPr>
            <a:endParaRPr lang="es-CO" sz="4400" dirty="0"/>
          </a:p>
          <a:p>
            <a:pPr marL="0" indent="0" algn="ctr">
              <a:buNone/>
            </a:pPr>
            <a:r>
              <a:rPr lang="es-CO" sz="4400" dirty="0"/>
              <a:t>El aceite es el símbolo del Espíritu Santo.</a:t>
            </a:r>
          </a:p>
          <a:p>
            <a:pPr marL="0" indent="0" algn="ctr">
              <a:buNone/>
            </a:pPr>
            <a:r>
              <a:rPr lang="es-CO" sz="4400" dirty="0">
                <a:solidFill>
                  <a:srgbClr val="FF0000"/>
                </a:solidFill>
              </a:rPr>
              <a:t>(Maravillosa Gracia. P 215) </a:t>
            </a:r>
          </a:p>
          <a:p>
            <a:pPr marL="0" indent="0" algn="ctr">
              <a:buNone/>
            </a:pPr>
            <a:endParaRPr lang="es-CO" sz="4400" dirty="0"/>
          </a:p>
          <a:p>
            <a:pPr marL="0" indent="0" algn="ctr">
              <a:buNone/>
            </a:pPr>
            <a:r>
              <a:rPr lang="es-CO" sz="4400" dirty="0"/>
              <a:t>En </a:t>
            </a:r>
            <a:r>
              <a:rPr lang="es-CO" sz="4400" dirty="0">
                <a:solidFill>
                  <a:srgbClr val="FF0000"/>
                </a:solidFill>
              </a:rPr>
              <a:t>Sant.5:14</a:t>
            </a:r>
            <a:r>
              <a:rPr lang="es-CO" sz="4400" dirty="0"/>
              <a:t>, Se ordena ungir con aceite a los enfermos en el nombre del Señor.</a:t>
            </a:r>
          </a:p>
        </p:txBody>
      </p:sp>
    </p:spTree>
    <p:extLst>
      <p:ext uri="{BB962C8B-B14F-4D97-AF65-F5344CB8AC3E}">
        <p14:creationId xmlns:p14="http://schemas.microsoft.com/office/powerpoint/2010/main" val="239365114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695884" y="438821"/>
            <a:ext cx="7283524" cy="6192688"/>
          </a:xfrm>
          <a:prstGeom prst="rect">
            <a:avLst/>
          </a:prstGeom>
        </p:spPr>
      </p:pic>
      <p:pic>
        <p:nvPicPr>
          <p:cNvPr id="5" name="Imagen 4"/>
          <p:cNvPicPr>
            <a:picLocks noChangeAspect="1"/>
          </p:cNvPicPr>
          <p:nvPr/>
        </p:nvPicPr>
        <p:blipFill>
          <a:blip r:embed="rId3"/>
          <a:stretch>
            <a:fillRect/>
          </a:stretch>
        </p:blipFill>
        <p:spPr>
          <a:xfrm>
            <a:off x="395536" y="4797152"/>
            <a:ext cx="1232545" cy="504056"/>
          </a:xfrm>
          <a:prstGeom prst="rect">
            <a:avLst/>
          </a:prstGeom>
        </p:spPr>
      </p:pic>
      <p:pic>
        <p:nvPicPr>
          <p:cNvPr id="6" name="Imagen 5"/>
          <p:cNvPicPr>
            <a:picLocks noChangeAspect="1"/>
          </p:cNvPicPr>
          <p:nvPr/>
        </p:nvPicPr>
        <p:blipFill>
          <a:blip r:embed="rId4"/>
          <a:stretch>
            <a:fillRect/>
          </a:stretch>
        </p:blipFill>
        <p:spPr>
          <a:xfrm>
            <a:off x="343907" y="1221866"/>
            <a:ext cx="1318076" cy="1199651"/>
          </a:xfrm>
          <a:prstGeom prst="rect">
            <a:avLst/>
          </a:prstGeom>
        </p:spPr>
      </p:pic>
      <p:pic>
        <p:nvPicPr>
          <p:cNvPr id="8" name="Imagen 7"/>
          <p:cNvPicPr>
            <a:picLocks noChangeAspect="1"/>
          </p:cNvPicPr>
          <p:nvPr/>
        </p:nvPicPr>
        <p:blipFill>
          <a:blip r:embed="rId5"/>
          <a:stretch>
            <a:fillRect/>
          </a:stretch>
        </p:blipFill>
        <p:spPr>
          <a:xfrm>
            <a:off x="395535" y="3002595"/>
            <a:ext cx="1300349" cy="426406"/>
          </a:xfrm>
          <a:prstGeom prst="rect">
            <a:avLst/>
          </a:prstGeom>
        </p:spPr>
      </p:pic>
      <p:pic>
        <p:nvPicPr>
          <p:cNvPr id="10" name="Imagen 9"/>
          <p:cNvPicPr>
            <a:picLocks noChangeAspect="1"/>
          </p:cNvPicPr>
          <p:nvPr/>
        </p:nvPicPr>
        <p:blipFill>
          <a:blip r:embed="rId6"/>
          <a:stretch>
            <a:fillRect/>
          </a:stretch>
        </p:blipFill>
        <p:spPr>
          <a:xfrm>
            <a:off x="395535" y="3535165"/>
            <a:ext cx="1318077" cy="613915"/>
          </a:xfrm>
          <a:prstGeom prst="rect">
            <a:avLst/>
          </a:prstGeom>
        </p:spPr>
      </p:pic>
      <p:pic>
        <p:nvPicPr>
          <p:cNvPr id="11" name="Imagen 10"/>
          <p:cNvPicPr>
            <a:picLocks noChangeAspect="1"/>
          </p:cNvPicPr>
          <p:nvPr/>
        </p:nvPicPr>
        <p:blipFill>
          <a:blip r:embed="rId7"/>
          <a:stretch>
            <a:fillRect/>
          </a:stretch>
        </p:blipFill>
        <p:spPr>
          <a:xfrm>
            <a:off x="332955" y="2498539"/>
            <a:ext cx="1300349" cy="397892"/>
          </a:xfrm>
          <a:prstGeom prst="rect">
            <a:avLst/>
          </a:prstGeom>
        </p:spPr>
      </p:pic>
      <p:pic>
        <p:nvPicPr>
          <p:cNvPr id="12" name="Imagen 11"/>
          <p:cNvPicPr>
            <a:picLocks noChangeAspect="1"/>
          </p:cNvPicPr>
          <p:nvPr/>
        </p:nvPicPr>
        <p:blipFill>
          <a:blip r:embed="rId8"/>
          <a:stretch>
            <a:fillRect/>
          </a:stretch>
        </p:blipFill>
        <p:spPr>
          <a:xfrm>
            <a:off x="395535" y="4149080"/>
            <a:ext cx="1232546" cy="504056"/>
          </a:xfrm>
          <a:prstGeom prst="rect">
            <a:avLst/>
          </a:prstGeom>
        </p:spPr>
      </p:pic>
      <p:pic>
        <p:nvPicPr>
          <p:cNvPr id="13" name="Imagen 12"/>
          <p:cNvPicPr>
            <a:picLocks noChangeAspect="1"/>
          </p:cNvPicPr>
          <p:nvPr/>
        </p:nvPicPr>
        <p:blipFill>
          <a:blip r:embed="rId9"/>
          <a:stretch>
            <a:fillRect/>
          </a:stretch>
        </p:blipFill>
        <p:spPr>
          <a:xfrm>
            <a:off x="395535" y="5425751"/>
            <a:ext cx="1232546" cy="1099593"/>
          </a:xfrm>
          <a:prstGeom prst="rect">
            <a:avLst/>
          </a:prstGeom>
        </p:spPr>
      </p:pic>
    </p:spTree>
    <p:extLst>
      <p:ext uri="{BB962C8B-B14F-4D97-AF65-F5344CB8AC3E}">
        <p14:creationId xmlns:p14="http://schemas.microsoft.com/office/powerpoint/2010/main" val="3486970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11560" y="188640"/>
            <a:ext cx="8229600" cy="2808312"/>
          </a:xfrm>
        </p:spPr>
        <p:txBody>
          <a:bodyPr>
            <a:normAutofit/>
          </a:bodyPr>
          <a:lstStyle/>
          <a:p>
            <a:pPr marL="0" indent="0" algn="ctr">
              <a:buNone/>
            </a:pPr>
            <a:r>
              <a:rPr lang="es-CO" sz="4000" b="1" i="1" u="sng" dirty="0"/>
              <a:t>Transporte del arca, cortado para combustible </a:t>
            </a:r>
            <a:endParaRPr lang="es-CO" sz="4000" b="1" i="1" u="sng" dirty="0">
              <a:solidFill>
                <a:srgbClr val="FF0000"/>
              </a:solidFill>
            </a:endParaRPr>
          </a:p>
          <a:p>
            <a:pPr marL="0" indent="0" algn="ctr">
              <a:buNone/>
            </a:pPr>
            <a:r>
              <a:rPr lang="es-CO" dirty="0">
                <a:solidFill>
                  <a:srgbClr val="FF0000"/>
                </a:solidFill>
              </a:rPr>
              <a:t>1Samuel 6.14.</a:t>
            </a:r>
          </a:p>
        </p:txBody>
      </p:sp>
      <p:sp>
        <p:nvSpPr>
          <p:cNvPr id="2" name="Rectángulo 1"/>
          <p:cNvSpPr/>
          <p:nvPr/>
        </p:nvSpPr>
        <p:spPr>
          <a:xfrm>
            <a:off x="1014132" y="2425149"/>
            <a:ext cx="4572000" cy="2308324"/>
          </a:xfrm>
          <a:prstGeom prst="rect">
            <a:avLst/>
          </a:prstGeom>
        </p:spPr>
        <p:txBody>
          <a:bodyPr>
            <a:spAutoFit/>
          </a:bodyPr>
          <a:lstStyle/>
          <a:p>
            <a:r>
              <a:rPr lang="es-CO" sz="2400" dirty="0"/>
              <a:t>“</a:t>
            </a:r>
            <a:r>
              <a:rPr lang="es-CO" sz="2400" i="1" dirty="0"/>
              <a:t>Y el carro vino al campo de Josué de Bet-semes, y paró allí donde había una gran piedra; y ellos cortaron la madera del carro, y ofrecieron las vacas en holocausto a Jehová”.</a:t>
            </a:r>
          </a:p>
        </p:txBody>
      </p:sp>
      <p:pic>
        <p:nvPicPr>
          <p:cNvPr id="5" name="Imagen 4"/>
          <p:cNvPicPr>
            <a:picLocks noChangeAspect="1"/>
          </p:cNvPicPr>
          <p:nvPr/>
        </p:nvPicPr>
        <p:blipFill>
          <a:blip r:embed="rId2"/>
          <a:stretch>
            <a:fillRect/>
          </a:stretch>
        </p:blipFill>
        <p:spPr>
          <a:xfrm>
            <a:off x="5988704" y="1988840"/>
            <a:ext cx="2852456" cy="2744633"/>
          </a:xfrm>
          <a:prstGeom prst="rect">
            <a:avLst/>
          </a:prstGeom>
        </p:spPr>
      </p:pic>
      <p:sp>
        <p:nvSpPr>
          <p:cNvPr id="6" name="Rectángulo 5"/>
          <p:cNvSpPr/>
          <p:nvPr/>
        </p:nvSpPr>
        <p:spPr>
          <a:xfrm>
            <a:off x="1014132" y="5233461"/>
            <a:ext cx="7230275"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Sucedió en el campo de Josué, quizá cerca del camino real.  Las vacas se detuvieron al lado de esa piedra.  Bet-semes era una ciudad levítica, y sus habitantes tenían tanto el derecho como el deber de cuidar del arca. </a:t>
            </a:r>
          </a:p>
        </p:txBody>
      </p:sp>
    </p:spTree>
    <p:extLst>
      <p:ext uri="{BB962C8B-B14F-4D97-AF65-F5344CB8AC3E}">
        <p14:creationId xmlns:p14="http://schemas.microsoft.com/office/powerpoint/2010/main" val="1876957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2800" dirty="0"/>
              <a:t>Como no había tabernáculo, los levitas colocaron el arca sagrada, junto con la ofrenda expiatorio de los filisteos, encima de la gran piedra, y el texto Sagrado dice que: “</a:t>
            </a:r>
            <a:r>
              <a:rPr lang="es-CO" sz="2800" i="1" dirty="0"/>
              <a:t>cortaron la madera del carro</a:t>
            </a:r>
            <a:r>
              <a:rPr lang="es-CO" sz="2800" dirty="0"/>
              <a:t>” y lo utilizaron como combustible, además “</a:t>
            </a:r>
            <a:r>
              <a:rPr lang="es-CO" sz="2800" i="1" dirty="0"/>
              <a:t>ofrecieron las vacas como holocausto al Señor</a:t>
            </a:r>
            <a:r>
              <a:rPr lang="es-CO" sz="2800" dirty="0"/>
              <a:t>”.</a:t>
            </a:r>
          </a:p>
          <a:p>
            <a:pPr marL="0" indent="0" algn="ctr">
              <a:buNone/>
            </a:pPr>
            <a:endParaRPr lang="es-CO" sz="2800" dirty="0"/>
          </a:p>
          <a:p>
            <a:pPr marL="0" indent="0" algn="ctr">
              <a:buNone/>
            </a:pPr>
            <a:r>
              <a:rPr lang="es-CO" sz="2800" dirty="0"/>
              <a:t>Las dos vacas aunque no tenían uso de razón, conocían a su amo, el gran Dueño, a quien Ofni y Finees, hijos de Elí, y siendo sacerdotes, no conocían. </a:t>
            </a:r>
          </a:p>
          <a:p>
            <a:pPr marL="0" indent="0" algn="ctr">
              <a:buNone/>
            </a:pPr>
            <a:endParaRPr lang="es-CO" sz="2800" dirty="0"/>
          </a:p>
          <a:p>
            <a:pPr marL="0" indent="0" algn="ctr">
              <a:buNone/>
            </a:pPr>
            <a:r>
              <a:rPr lang="es-CO" sz="2800" dirty="0"/>
              <a:t>La providencia de Dios tiene en cuenta aun las bestias brutas y las usa para sus propósitos.</a:t>
            </a:r>
          </a:p>
          <a:p>
            <a:pPr marL="0" indent="0" algn="ctr">
              <a:buNone/>
            </a:pPr>
            <a:r>
              <a:rPr lang="es-CO" sz="2800" dirty="0">
                <a:solidFill>
                  <a:srgbClr val="FF0000"/>
                </a:solidFill>
              </a:rPr>
              <a:t>(Ver Isaías 1:2-4).</a:t>
            </a:r>
          </a:p>
          <a:p>
            <a:endParaRPr lang="es-CO" sz="2800" dirty="0"/>
          </a:p>
          <a:p>
            <a:endParaRPr lang="es-CO" dirty="0"/>
          </a:p>
        </p:txBody>
      </p:sp>
    </p:spTree>
    <p:extLst>
      <p:ext uri="{BB962C8B-B14F-4D97-AF65-F5344CB8AC3E}">
        <p14:creationId xmlns:p14="http://schemas.microsoft.com/office/powerpoint/2010/main" val="29039320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sz="4400" b="1" u="sng" dirty="0"/>
              <a:t>Hierba verde y espinos</a:t>
            </a:r>
            <a:endParaRPr lang="es-CO" b="1" u="sng" dirty="0"/>
          </a:p>
          <a:p>
            <a:pPr marL="0" indent="0" algn="ctr">
              <a:buNone/>
            </a:pPr>
            <a:r>
              <a:rPr lang="es-CO" dirty="0">
                <a:solidFill>
                  <a:srgbClr val="FF0000"/>
                </a:solidFill>
              </a:rPr>
              <a:t>Salmo 58.9.</a:t>
            </a:r>
          </a:p>
          <a:p>
            <a:pPr marL="0" indent="0" algn="ctr">
              <a:buNone/>
            </a:pPr>
            <a:r>
              <a:rPr lang="es-CO" dirty="0"/>
              <a:t>“</a:t>
            </a:r>
            <a:r>
              <a:rPr lang="es-CO" i="1" dirty="0"/>
              <a:t>Antes que vuestras ollas sientan la llama de los espinos, Así vivos, así airados, los arrebatará él con tempestad</a:t>
            </a:r>
            <a:r>
              <a:rPr lang="es-CO" dirty="0"/>
              <a:t>”</a:t>
            </a:r>
          </a:p>
          <a:p>
            <a:pPr marL="0" indent="0" algn="ctr">
              <a:buNone/>
            </a:pPr>
            <a:endParaRPr lang="es-CO" dirty="0"/>
          </a:p>
          <a:p>
            <a:pPr marL="0" indent="0" algn="ctr">
              <a:buNone/>
            </a:pPr>
            <a:r>
              <a:rPr lang="es-CO" dirty="0"/>
              <a:t>Aquí el combustible usado son los “espinos”, Y describe a los nómadas del desierto cuando encienden un fuego al aire libre y el viento lo apaga antes de que pueda calentarse la olla.  </a:t>
            </a:r>
          </a:p>
          <a:p>
            <a:pPr marL="0" indent="0" algn="ctr">
              <a:buNone/>
            </a:pPr>
            <a:endParaRPr lang="es-CO" dirty="0"/>
          </a:p>
          <a:p>
            <a:pPr marL="0" indent="0" algn="ctr">
              <a:buNone/>
            </a:pPr>
            <a:r>
              <a:rPr lang="es-CO" dirty="0"/>
              <a:t>Esta figura expresa el deseo del salmista de que la destrucción de los impíos representado por los “espinos”, tenga lugar en forma rápida y definitiva. </a:t>
            </a:r>
          </a:p>
          <a:p>
            <a:pPr marL="0" indent="0" algn="ctr">
              <a:buNone/>
            </a:pPr>
            <a:endParaRPr lang="es-CO" dirty="0"/>
          </a:p>
          <a:p>
            <a:pPr marL="0" indent="0" algn="ctr">
              <a:buNone/>
            </a:pPr>
            <a:r>
              <a:rPr lang="es-CO" dirty="0"/>
              <a:t>El texto dice: “</a:t>
            </a:r>
            <a:r>
              <a:rPr lang="es-CO" i="1" dirty="0"/>
              <a:t>Los arrebatará Él con tempestad</a:t>
            </a:r>
            <a:r>
              <a:rPr lang="es-CO" dirty="0"/>
              <a:t>”. Sin que Satanás y sus seguidores puedan cumplir su propósito de destruir al pueblo de Dios. </a:t>
            </a:r>
            <a:r>
              <a:rPr lang="es-CO" dirty="0">
                <a:solidFill>
                  <a:srgbClr val="FF0000"/>
                </a:solidFill>
              </a:rPr>
              <a:t>(Ver Ap.20:7-</a:t>
            </a:r>
            <a:r>
              <a:rPr lang="es-CO" u="sng" dirty="0">
                <a:solidFill>
                  <a:srgbClr val="FF0000"/>
                </a:solidFill>
              </a:rPr>
              <a:t>9</a:t>
            </a:r>
            <a:r>
              <a:rPr lang="es-CO" dirty="0">
                <a:solidFill>
                  <a:srgbClr val="FF0000"/>
                </a:solidFill>
              </a:rPr>
              <a:t>).</a:t>
            </a:r>
            <a:r>
              <a:rPr lang="es-CO" dirty="0"/>
              <a:t/>
            </a:r>
            <a:br>
              <a:rPr lang="es-CO" dirty="0"/>
            </a:br>
            <a:endParaRPr lang="es-CO" dirty="0"/>
          </a:p>
        </p:txBody>
      </p:sp>
    </p:spTree>
    <p:extLst>
      <p:ext uri="{BB962C8B-B14F-4D97-AF65-F5344CB8AC3E}">
        <p14:creationId xmlns:p14="http://schemas.microsoft.com/office/powerpoint/2010/main" val="272587709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fade">
                                      <p:cBhvr>
                                        <p:cTn id="12" dur="1000"/>
                                        <p:tgtEl>
                                          <p:spTgt spid="3">
                                            <p:txEl>
                                              <p:pRg st="8" end="8"/>
                                            </p:txEl>
                                          </p:spTgt>
                                        </p:tgtEl>
                                      </p:cBhvr>
                                    </p:animEffect>
                                    <p:anim calcmode="lin" valueType="num">
                                      <p:cBhvr>
                                        <p:cTn id="1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a:bodyPr>
          <a:lstStyle/>
          <a:p>
            <a:r>
              <a:rPr lang="es-CO" dirty="0"/>
              <a:t>“</a:t>
            </a:r>
            <a:r>
              <a:rPr lang="es-CO" i="1" dirty="0"/>
              <a:t>los arrebatará Él con tempestad</a:t>
            </a:r>
            <a:r>
              <a:rPr lang="es-CO" dirty="0"/>
              <a:t>”</a:t>
            </a:r>
          </a:p>
        </p:txBody>
      </p:sp>
      <p:sp>
        <p:nvSpPr>
          <p:cNvPr id="9" name="Marcador de contenido 8"/>
          <p:cNvSpPr>
            <a:spLocks noGrp="1"/>
          </p:cNvSpPr>
          <p:nvPr>
            <p:ph idx="1"/>
          </p:nvPr>
        </p:nvSpPr>
        <p:spPr>
          <a:xfrm>
            <a:off x="457200" y="5584377"/>
            <a:ext cx="8229600" cy="968972"/>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sz="3600" b="1" dirty="0"/>
              <a:t>“Allí será el lloro y el crujir de dientes” </a:t>
            </a:r>
          </a:p>
          <a:p>
            <a:pPr marL="0" indent="0" algn="ctr">
              <a:buNone/>
            </a:pPr>
            <a:r>
              <a:rPr lang="es-CO" sz="3600" b="1" dirty="0"/>
              <a:t>Tratará de impedir que los santos hereden la tierra nueva. </a:t>
            </a:r>
          </a:p>
        </p:txBody>
      </p:sp>
      <p:pic>
        <p:nvPicPr>
          <p:cNvPr id="4" name="Imagen 3"/>
          <p:cNvPicPr>
            <a:picLocks noChangeAspect="1"/>
          </p:cNvPicPr>
          <p:nvPr/>
        </p:nvPicPr>
        <p:blipFill>
          <a:blip r:embed="rId2"/>
          <a:stretch>
            <a:fillRect/>
          </a:stretch>
        </p:blipFill>
        <p:spPr>
          <a:xfrm>
            <a:off x="457200" y="1841795"/>
            <a:ext cx="4258816" cy="3312367"/>
          </a:xfrm>
          <a:prstGeom prst="rect">
            <a:avLst/>
          </a:prstGeom>
        </p:spPr>
      </p:pic>
      <p:pic>
        <p:nvPicPr>
          <p:cNvPr id="10" name="Imagen 9"/>
          <p:cNvPicPr>
            <a:picLocks noChangeAspect="1"/>
          </p:cNvPicPr>
          <p:nvPr/>
        </p:nvPicPr>
        <p:blipFill>
          <a:blip r:embed="rId3"/>
          <a:stretch>
            <a:fillRect/>
          </a:stretch>
        </p:blipFill>
        <p:spPr>
          <a:xfrm>
            <a:off x="4932040" y="1844824"/>
            <a:ext cx="3754760" cy="3312367"/>
          </a:xfrm>
          <a:prstGeom prst="rect">
            <a:avLst/>
          </a:prstGeom>
        </p:spPr>
      </p:pic>
    </p:spTree>
    <p:extLst>
      <p:ext uri="{BB962C8B-B14F-4D97-AF65-F5344CB8AC3E}">
        <p14:creationId xmlns:p14="http://schemas.microsoft.com/office/powerpoint/2010/main" val="807024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4400" b="1" u="sng" dirty="0"/>
              <a:t>Combustible ramas secas </a:t>
            </a:r>
          </a:p>
          <a:p>
            <a:pPr marL="0" indent="0" algn="ctr">
              <a:buNone/>
            </a:pPr>
            <a:r>
              <a:rPr lang="es-CO" b="1" dirty="0">
                <a:solidFill>
                  <a:srgbClr val="FF0000"/>
                </a:solidFill>
              </a:rPr>
              <a:t>Isaías 27.11.</a:t>
            </a:r>
          </a:p>
          <a:p>
            <a:pPr marL="0" indent="0" algn="ctr">
              <a:buNone/>
            </a:pPr>
            <a:r>
              <a:rPr lang="es-CO" i="1" dirty="0"/>
              <a:t>“Cuando sus ramas se sequen, serán quebradas; mujeres vendrán a encenderlas; porque aquel no es pueblo de entendimiento; por tanto, su Hacedor no tendrá de él misericordia, ni se compadecerá de él el que lo formó”</a:t>
            </a:r>
          </a:p>
          <a:p>
            <a:pPr marL="0" indent="0" algn="ctr">
              <a:buNone/>
            </a:pPr>
            <a:endParaRPr lang="es-CO" dirty="0"/>
          </a:p>
          <a:p>
            <a:pPr marL="0" indent="0" algn="ctr">
              <a:buNone/>
            </a:pPr>
            <a:r>
              <a:rPr lang="es-CO" dirty="0"/>
              <a:t>Un árbol cuyas ramas son deshojadas, se seca y muere. La madera se seca. Luego se cortan las ramas y se las usa para hacer fuego. </a:t>
            </a:r>
          </a:p>
          <a:p>
            <a:pPr marL="0" indent="0" algn="ctr">
              <a:buNone/>
            </a:pPr>
            <a:r>
              <a:rPr lang="es-CO" dirty="0"/>
              <a:t>Tanto Juan el Bautista como Jesús compararon a los </a:t>
            </a:r>
            <a:r>
              <a:rPr lang="es-CO" u="sng" dirty="0"/>
              <a:t>impíos</a:t>
            </a:r>
            <a:r>
              <a:rPr lang="es-CO" dirty="0"/>
              <a:t> con árboles que eran cortados y echados al fuego </a:t>
            </a:r>
            <a:r>
              <a:rPr lang="es-CO" dirty="0">
                <a:solidFill>
                  <a:srgbClr val="FF0000"/>
                </a:solidFill>
              </a:rPr>
              <a:t>(Ver Mat.3:10; Juan 15:6). </a:t>
            </a:r>
            <a:r>
              <a:rPr lang="es-CO" dirty="0"/>
              <a:t>Pablo comparó a los judíos literales con ramas naturales que fueron cortadas y reemplazadas por las ramas injertadas: la iglesia.</a:t>
            </a:r>
          </a:p>
          <a:p>
            <a:pPr marL="0" indent="0" algn="ctr">
              <a:buNone/>
            </a:pPr>
            <a:r>
              <a:rPr lang="es-CO" b="1" dirty="0">
                <a:solidFill>
                  <a:srgbClr val="FF0000"/>
                </a:solidFill>
              </a:rPr>
              <a:t> (Ver Rom.11:12-20).</a:t>
            </a:r>
          </a:p>
          <a:p>
            <a:pPr marL="0" indent="0" algn="ctr">
              <a:buNone/>
            </a:pPr>
            <a:r>
              <a:rPr lang="es-CO" b="1" dirty="0"/>
              <a:t>EL ÁRBOL VERDE REPRESENTA A LOS HIJOS DE DIOS.</a:t>
            </a:r>
          </a:p>
          <a:p>
            <a:pPr marL="0" indent="0" algn="ctr">
              <a:buNone/>
            </a:pPr>
            <a:r>
              <a:rPr lang="es-CO" b="1" dirty="0">
                <a:solidFill>
                  <a:srgbClr val="FF0000"/>
                </a:solidFill>
              </a:rPr>
              <a:t>  (Ver Sal.1:1-3).</a:t>
            </a:r>
          </a:p>
        </p:txBody>
      </p:sp>
    </p:spTree>
    <p:extLst>
      <p:ext uri="{BB962C8B-B14F-4D97-AF65-F5344CB8AC3E}">
        <p14:creationId xmlns:p14="http://schemas.microsoft.com/office/powerpoint/2010/main" val="27312993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571500"/>
            <a:ext cx="9144000" cy="5715000"/>
          </a:xfrm>
          <a:prstGeom prst="rect">
            <a:avLst/>
          </a:prstGeom>
        </p:spPr>
      </p:pic>
    </p:spTree>
    <p:extLst>
      <p:ext uri="{BB962C8B-B14F-4D97-AF65-F5344CB8AC3E}">
        <p14:creationId xmlns:p14="http://schemas.microsoft.com/office/powerpoint/2010/main" val="210613553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0" indent="0" algn="ctr">
              <a:buNone/>
            </a:pPr>
            <a:r>
              <a:rPr lang="es-CO" sz="4400" b="1" u="sng" dirty="0"/>
              <a:t>Escasez de combustible </a:t>
            </a:r>
            <a:endParaRPr lang="es-CO" b="1" u="sng" dirty="0"/>
          </a:p>
          <a:p>
            <a:pPr marL="0" indent="0" algn="ctr">
              <a:buNone/>
            </a:pPr>
            <a:endParaRPr lang="es-CO" dirty="0">
              <a:solidFill>
                <a:srgbClr val="FF0000"/>
              </a:solidFill>
            </a:endParaRPr>
          </a:p>
          <a:p>
            <a:pPr marL="0" indent="0" algn="ctr">
              <a:buNone/>
            </a:pPr>
            <a:r>
              <a:rPr lang="es-CO" dirty="0">
                <a:solidFill>
                  <a:srgbClr val="FF0000"/>
                </a:solidFill>
              </a:rPr>
              <a:t>Lamentaciones 5.4.</a:t>
            </a:r>
            <a:endParaRPr lang="es-CO" i="1" dirty="0">
              <a:solidFill>
                <a:srgbClr val="FF0000"/>
              </a:solidFill>
            </a:endParaRPr>
          </a:p>
          <a:p>
            <a:pPr marL="0" indent="0" algn="ctr">
              <a:buNone/>
            </a:pPr>
            <a:r>
              <a:rPr lang="es-CO" i="1" dirty="0"/>
              <a:t>“Nuestra agua bebemos por dinero; Compramos nuestra leña por precio”</a:t>
            </a:r>
          </a:p>
          <a:p>
            <a:pPr marL="0" indent="0" algn="ctr">
              <a:buNone/>
            </a:pPr>
            <a:endParaRPr lang="es-CO" dirty="0"/>
          </a:p>
          <a:p>
            <a:pPr marL="0" indent="0" algn="ctr">
              <a:buNone/>
            </a:pPr>
            <a:r>
              <a:rPr lang="es-CO" dirty="0"/>
              <a:t>Jeremía se lamenta diciendo que aun lo indispensable para sostener la vida sólo podía conseguirse con dinero.</a:t>
            </a:r>
          </a:p>
          <a:p>
            <a:pPr marL="0" indent="0" algn="ctr">
              <a:buNone/>
            </a:pPr>
            <a:r>
              <a:rPr lang="es-CO" dirty="0"/>
              <a:t>¿Está alguno afligido? </a:t>
            </a:r>
          </a:p>
          <a:p>
            <a:pPr marL="0" indent="0" algn="ctr">
              <a:buNone/>
            </a:pPr>
            <a:r>
              <a:rPr lang="es-CO" dirty="0"/>
              <a:t>Que ore; y que en oración derrame su queja ante Dios. </a:t>
            </a:r>
          </a:p>
          <a:p>
            <a:pPr marL="0" indent="0" algn="ctr">
              <a:buNone/>
            </a:pPr>
            <a:r>
              <a:rPr lang="es-CO" dirty="0"/>
              <a:t>El pueblo de Dios hace eso aquí; se quejan, no de los males temidos, sino de los males sentidos. Si nos arrepentimos y tenemos paciencia por lo que sufrimos por los pecados de nuestros padres, podemos tener la expectativa de que Aquel que castiga, volverá a nosotros con misericordia.</a:t>
            </a:r>
          </a:p>
        </p:txBody>
      </p:sp>
    </p:spTree>
    <p:extLst>
      <p:ext uri="{BB962C8B-B14F-4D97-AF65-F5344CB8AC3E}">
        <p14:creationId xmlns:p14="http://schemas.microsoft.com/office/powerpoint/2010/main" val="65979985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1000"/>
                                        <p:tgtEl>
                                          <p:spTgt spid="3">
                                            <p:txEl>
                                              <p:pRg st="7" end="7"/>
                                            </p:txEl>
                                          </p:spTgt>
                                        </p:tgtEl>
                                      </p:cBhvr>
                                    </p:animEffect>
                                    <p:anim calcmode="lin" valueType="num">
                                      <p:cBhvr>
                                        <p:cTn id="1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fade">
                                      <p:cBhvr>
                                        <p:cTn id="17" dur="1000"/>
                                        <p:tgtEl>
                                          <p:spTgt spid="3">
                                            <p:txEl>
                                              <p:pRg st="8" end="8"/>
                                            </p:txEl>
                                          </p:spTgt>
                                        </p:tgtEl>
                                      </p:cBhvr>
                                    </p:animEffect>
                                    <p:anim calcmode="lin" valueType="num">
                                      <p:cBhvr>
                                        <p:cTn id="1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354162"/>
          </a:xfrm>
        </p:spPr>
        <p:style>
          <a:lnRef idx="2">
            <a:schemeClr val="dk1"/>
          </a:lnRef>
          <a:fillRef idx="1">
            <a:schemeClr val="lt1"/>
          </a:fillRef>
          <a:effectRef idx="0">
            <a:schemeClr val="dk1"/>
          </a:effectRef>
          <a:fontRef idx="minor">
            <a:schemeClr val="dk1"/>
          </a:fontRef>
        </p:style>
        <p:txBody>
          <a:bodyPr>
            <a:noAutofit/>
          </a:bodyPr>
          <a:lstStyle/>
          <a:p>
            <a:r>
              <a:rPr lang="es-CO" sz="2800" b="1" i="1" dirty="0"/>
              <a:t>En Dios hay suficiente combustible para todos, A veces Dios permite que pases por dificultades para que aprendas a confiar en Él.</a:t>
            </a:r>
          </a:p>
        </p:txBody>
      </p:sp>
      <p:sp>
        <p:nvSpPr>
          <p:cNvPr id="3" name="Marcador de contenido 2"/>
          <p:cNvSpPr>
            <a:spLocks noGrp="1"/>
          </p:cNvSpPr>
          <p:nvPr>
            <p:ph idx="1"/>
          </p:nvPr>
        </p:nvSpPr>
        <p:spPr>
          <a:xfrm>
            <a:off x="457200" y="5373216"/>
            <a:ext cx="8229600" cy="752947"/>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4400" b="1" dirty="0"/>
              <a:t>!No te rindas, confía y espera!</a:t>
            </a:r>
          </a:p>
        </p:txBody>
      </p:sp>
      <p:pic>
        <p:nvPicPr>
          <p:cNvPr id="4" name="Imagen 3"/>
          <p:cNvPicPr>
            <a:picLocks noChangeAspect="1"/>
          </p:cNvPicPr>
          <p:nvPr/>
        </p:nvPicPr>
        <p:blipFill>
          <a:blip r:embed="rId2"/>
          <a:stretch>
            <a:fillRect/>
          </a:stretch>
        </p:blipFill>
        <p:spPr>
          <a:xfrm>
            <a:off x="457200" y="1835361"/>
            <a:ext cx="2448272" cy="3120131"/>
          </a:xfrm>
          <a:prstGeom prst="rect">
            <a:avLst/>
          </a:prstGeom>
        </p:spPr>
      </p:pic>
      <p:pic>
        <p:nvPicPr>
          <p:cNvPr id="5" name="Imagen 4"/>
          <p:cNvPicPr>
            <a:picLocks noChangeAspect="1"/>
          </p:cNvPicPr>
          <p:nvPr/>
        </p:nvPicPr>
        <p:blipFill>
          <a:blip r:embed="rId3"/>
          <a:stretch>
            <a:fillRect/>
          </a:stretch>
        </p:blipFill>
        <p:spPr>
          <a:xfrm>
            <a:off x="5876924" y="1835361"/>
            <a:ext cx="2809875" cy="3120132"/>
          </a:xfrm>
          <a:prstGeom prst="rect">
            <a:avLst/>
          </a:prstGeom>
        </p:spPr>
      </p:pic>
      <p:pic>
        <p:nvPicPr>
          <p:cNvPr id="6" name="Imagen 5"/>
          <p:cNvPicPr>
            <a:picLocks noChangeAspect="1"/>
          </p:cNvPicPr>
          <p:nvPr/>
        </p:nvPicPr>
        <p:blipFill>
          <a:blip r:embed="rId4"/>
          <a:stretch>
            <a:fillRect/>
          </a:stretch>
        </p:blipFill>
        <p:spPr>
          <a:xfrm>
            <a:off x="2986261" y="1835361"/>
            <a:ext cx="2809875" cy="3120131"/>
          </a:xfrm>
          <a:prstGeom prst="rect">
            <a:avLst/>
          </a:prstGeom>
        </p:spPr>
      </p:pic>
    </p:spTree>
    <p:extLst>
      <p:ext uri="{BB962C8B-B14F-4D97-AF65-F5344CB8AC3E}">
        <p14:creationId xmlns:p14="http://schemas.microsoft.com/office/powerpoint/2010/main" val="21059350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a:t>Ellos reconocen: ¡Ay de nosotros que hemos pecado! </a:t>
            </a:r>
            <a:r>
              <a:rPr lang="es-CO" dirty="0">
                <a:solidFill>
                  <a:srgbClr val="FF0000"/>
                </a:solidFill>
              </a:rPr>
              <a:t>(Ver Hech.2:37). </a:t>
            </a:r>
            <a:r>
              <a:rPr lang="es-CO" dirty="0"/>
              <a:t>Recuerda, Todos nuestros ayees se deben a nuestro pecado y a nuestra necedad. </a:t>
            </a:r>
          </a:p>
          <a:p>
            <a:pPr marL="0" indent="0" algn="ctr">
              <a:buNone/>
            </a:pPr>
            <a:endParaRPr lang="es-CO" dirty="0">
              <a:solidFill>
                <a:srgbClr val="FF0000"/>
              </a:solidFill>
            </a:endParaRPr>
          </a:p>
          <a:p>
            <a:pPr marL="0" indent="0" algn="ctr">
              <a:buNone/>
            </a:pPr>
            <a:r>
              <a:rPr lang="es-CO" dirty="0">
                <a:solidFill>
                  <a:srgbClr val="FF0000"/>
                </a:solidFill>
              </a:rPr>
              <a:t>Aunque nuestros pecados y el justo descontento de Dios causan nuestros sufrimientos, podemos tener esperanza de su misericordia que perdona, su gracia que santifica por su providencia. </a:t>
            </a:r>
          </a:p>
          <a:p>
            <a:pPr marL="0" indent="0" algn="ctr">
              <a:buNone/>
            </a:pPr>
            <a:r>
              <a:rPr lang="es-CO" u="sng" dirty="0">
                <a:solidFill>
                  <a:srgbClr val="FF0000"/>
                </a:solidFill>
              </a:rPr>
              <a:t>Ver Hech.2:38,39).</a:t>
            </a:r>
          </a:p>
          <a:p>
            <a:pPr marL="0" indent="0" algn="ctr">
              <a:buNone/>
            </a:pPr>
            <a:endParaRPr lang="es-CO" dirty="0"/>
          </a:p>
          <a:p>
            <a:pPr marL="0" indent="0" algn="ctr">
              <a:buNone/>
            </a:pPr>
            <a:r>
              <a:rPr lang="es-CO" dirty="0"/>
              <a:t>Pero los pecados de toda la vida de un hombre serán castigados al final, a menos que ponga su mirada en Aquel que llevó nuestros pecados en su cuerpo sobre el madero. </a:t>
            </a:r>
            <a:r>
              <a:rPr lang="es-CO" dirty="0">
                <a:solidFill>
                  <a:srgbClr val="FF0000"/>
                </a:solidFill>
              </a:rPr>
              <a:t>(Ver Mat.11:28).</a:t>
            </a:r>
          </a:p>
          <a:p>
            <a:endParaRPr lang="es-CO" dirty="0"/>
          </a:p>
        </p:txBody>
      </p:sp>
    </p:spTree>
    <p:extLst>
      <p:ext uri="{BB962C8B-B14F-4D97-AF65-F5344CB8AC3E}">
        <p14:creationId xmlns:p14="http://schemas.microsoft.com/office/powerpoint/2010/main" val="3150596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barn(inVertical)">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marL="0" indent="0" algn="ctr">
              <a:buNone/>
            </a:pPr>
            <a:r>
              <a:rPr lang="es-CO" sz="4000" b="1" u="sng" dirty="0"/>
              <a:t>Excremento humano usado como combustible </a:t>
            </a:r>
          </a:p>
          <a:p>
            <a:pPr marL="0" indent="0" algn="ctr">
              <a:buNone/>
            </a:pPr>
            <a:r>
              <a:rPr lang="es-CO" dirty="0">
                <a:solidFill>
                  <a:srgbClr val="FF0000"/>
                </a:solidFill>
              </a:rPr>
              <a:t>Ezequiel 4.12-15.</a:t>
            </a:r>
          </a:p>
          <a:p>
            <a:pPr marL="0" indent="0" algn="ctr">
              <a:buNone/>
            </a:pPr>
            <a:r>
              <a:rPr lang="es-CO" i="1" dirty="0"/>
              <a:t>Y comerás pan de cebada cocido debajo de la ceniza; y lo cocerás a vista de ellos al </a:t>
            </a:r>
            <a:r>
              <a:rPr lang="es-CO" i="1" u="sng" dirty="0"/>
              <a:t>fuego de excremento humano</a:t>
            </a:r>
            <a:r>
              <a:rPr lang="es-CO" i="1" dirty="0"/>
              <a:t>.</a:t>
            </a:r>
          </a:p>
          <a:p>
            <a:pPr marL="0" indent="0" algn="ctr">
              <a:buNone/>
            </a:pPr>
            <a:r>
              <a:rPr lang="es-CO" i="1" dirty="0"/>
              <a:t> 13 Y dijo Jehová: Así comerán los hijos de Israel su pan inmundo, entre las naciones a donde los arrojaré yo.</a:t>
            </a:r>
          </a:p>
          <a:p>
            <a:pPr marL="0" indent="0" algn="ctr">
              <a:buNone/>
            </a:pPr>
            <a:r>
              <a:rPr lang="es-CO" i="1" dirty="0"/>
              <a:t> 14 Y dije: ¡Ah, Señor Jehová! he aquí que mi alma no es inmunda, ni nunca desde mi juventud hasta este tiempo comí cosa mortecina ni despedazada, ni nunca en mi boca entró carne inmunda.</a:t>
            </a:r>
          </a:p>
          <a:p>
            <a:pPr marL="0" indent="0" algn="ctr">
              <a:buNone/>
            </a:pPr>
            <a:r>
              <a:rPr lang="es-CO" i="1" dirty="0"/>
              <a:t> 15 Y me respondió: He aquí te permito usar estiércol de bueyes en lugar de excremento humano para cocer tu pan.</a:t>
            </a:r>
          </a:p>
        </p:txBody>
      </p:sp>
    </p:spTree>
    <p:extLst>
      <p:ext uri="{BB962C8B-B14F-4D97-AF65-F5344CB8AC3E}">
        <p14:creationId xmlns:p14="http://schemas.microsoft.com/office/powerpoint/2010/main" val="2587061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228600">
              <a:schemeClr val="accent4">
                <a:satMod val="175000"/>
                <a:alpha val="40000"/>
              </a:schemeClr>
            </a:glow>
          </a:effectLst>
        </p:spPr>
        <p:style>
          <a:lnRef idx="2">
            <a:schemeClr val="accent3"/>
          </a:lnRef>
          <a:fillRef idx="1">
            <a:schemeClr val="lt1"/>
          </a:fillRef>
          <a:effectRef idx="0">
            <a:schemeClr val="accent3"/>
          </a:effectRef>
          <a:fontRef idx="minor">
            <a:schemeClr val="dk1"/>
          </a:fontRef>
        </p:style>
        <p:txBody>
          <a:bodyPr>
            <a:normAutofit fontScale="92500" lnSpcReduction="20000"/>
          </a:bodyPr>
          <a:lstStyle/>
          <a:p>
            <a:pPr marL="0" indent="0" algn="ctr">
              <a:buNone/>
            </a:pPr>
            <a:r>
              <a:rPr lang="es-CO" dirty="0"/>
              <a:t>El pan que era el sustento de Ezequiel, tenía que ser de una mezcla de grano grueso y semillas de leguminosas, rara vez usada salvo en casos de escasez urgente y, de esto, sólo tenía que tomar una pequeña cantidad. </a:t>
            </a:r>
          </a:p>
          <a:p>
            <a:pPr marL="0" indent="0" algn="ctr">
              <a:buNone/>
            </a:pPr>
            <a:endParaRPr lang="es-CO" dirty="0"/>
          </a:p>
          <a:p>
            <a:pPr marL="0" indent="0" algn="ctr">
              <a:buNone/>
            </a:pPr>
            <a:r>
              <a:rPr lang="es-CO" dirty="0">
                <a:solidFill>
                  <a:srgbClr val="FF0000"/>
                </a:solidFill>
              </a:rPr>
              <a:t>Así se figuraba el extremo al cual iban a ser reducidos los judíos durante el sitio de Jerusalén y el cautiverio en Babilonia.</a:t>
            </a:r>
          </a:p>
          <a:p>
            <a:pPr marL="0" indent="0">
              <a:buNone/>
            </a:pPr>
            <a:endParaRPr lang="es-CO" dirty="0"/>
          </a:p>
          <a:p>
            <a:pPr marL="0" indent="0" algn="ctr">
              <a:buNone/>
            </a:pPr>
            <a:r>
              <a:rPr lang="es-CO" dirty="0"/>
              <a:t>Ezequiel no ruega, Señor, desde mi juventud fui criado con delicadeza y nunca he acostumbrado una cosa como esta, sino que había sido criado conscientemente, y que jamás había comido nada prohibido por la ley. </a:t>
            </a:r>
          </a:p>
        </p:txBody>
      </p:sp>
    </p:spTree>
    <p:extLst>
      <p:ext uri="{BB962C8B-B14F-4D97-AF65-F5344CB8AC3E}">
        <p14:creationId xmlns:p14="http://schemas.microsoft.com/office/powerpoint/2010/main" val="35738554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9208" y="188640"/>
            <a:ext cx="8229600" cy="1800200"/>
          </a:xfrm>
        </p:spPr>
        <p:style>
          <a:lnRef idx="2">
            <a:schemeClr val="dk1"/>
          </a:lnRef>
          <a:fillRef idx="1">
            <a:schemeClr val="lt1"/>
          </a:fillRef>
          <a:effectRef idx="0">
            <a:schemeClr val="dk1"/>
          </a:effectRef>
          <a:fontRef idx="minor">
            <a:schemeClr val="dk1"/>
          </a:fontRef>
        </p:style>
        <p:txBody>
          <a:bodyPr>
            <a:noAutofit/>
          </a:bodyPr>
          <a:lstStyle/>
          <a:p>
            <a:r>
              <a:rPr lang="es-CO" sz="3200" dirty="0"/>
              <a:t>A todo esto fueron sometidos los Israelitas durante el sitio de Jerusalén, la ciudad amada, por causa de su desobediencia a la Santa Ley de Dios. </a:t>
            </a:r>
          </a:p>
        </p:txBody>
      </p:sp>
      <p:sp>
        <p:nvSpPr>
          <p:cNvPr id="3" name="Marcador de contenido 2"/>
          <p:cNvSpPr>
            <a:spLocks noGrp="1"/>
          </p:cNvSpPr>
          <p:nvPr>
            <p:ph idx="1"/>
          </p:nvPr>
        </p:nvSpPr>
        <p:spPr>
          <a:xfrm>
            <a:off x="529208" y="5085184"/>
            <a:ext cx="8229600" cy="1512168"/>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dirty="0"/>
              <a:t>Para después ser llevados cautivos a Babilonia, y servir como esclavos, para seguir comiendo lo mismo durante setenta años. </a:t>
            </a:r>
            <a:r>
              <a:rPr lang="es-CO" dirty="0">
                <a:solidFill>
                  <a:srgbClr val="FF0000"/>
                </a:solidFill>
              </a:rPr>
              <a:t>(Ver 2 Cro.36:17-21). </a:t>
            </a:r>
          </a:p>
        </p:txBody>
      </p:sp>
      <p:pic>
        <p:nvPicPr>
          <p:cNvPr id="4" name="Imagen 3"/>
          <p:cNvPicPr>
            <a:picLocks noChangeAspect="1"/>
          </p:cNvPicPr>
          <p:nvPr/>
        </p:nvPicPr>
        <p:blipFill>
          <a:blip r:embed="rId2"/>
          <a:stretch>
            <a:fillRect/>
          </a:stretch>
        </p:blipFill>
        <p:spPr>
          <a:xfrm>
            <a:off x="529208" y="2132856"/>
            <a:ext cx="4114800" cy="2698229"/>
          </a:xfrm>
          <a:prstGeom prst="rect">
            <a:avLst/>
          </a:prstGeom>
        </p:spPr>
      </p:pic>
      <p:pic>
        <p:nvPicPr>
          <p:cNvPr id="5" name="Imagen 4"/>
          <p:cNvPicPr>
            <a:picLocks noChangeAspect="1"/>
          </p:cNvPicPr>
          <p:nvPr/>
        </p:nvPicPr>
        <p:blipFill>
          <a:blip r:embed="rId3"/>
          <a:stretch>
            <a:fillRect/>
          </a:stretch>
        </p:blipFill>
        <p:spPr>
          <a:xfrm>
            <a:off x="5004048" y="2132856"/>
            <a:ext cx="3754760" cy="2698229"/>
          </a:xfrm>
          <a:prstGeom prst="rect">
            <a:avLst/>
          </a:prstGeom>
        </p:spPr>
      </p:pic>
    </p:spTree>
    <p:extLst>
      <p:ext uri="{BB962C8B-B14F-4D97-AF65-F5344CB8AC3E}">
        <p14:creationId xmlns:p14="http://schemas.microsoft.com/office/powerpoint/2010/main" val="2367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04867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Nos preguntamos: ¿Será consuelo, cuando somos llevados a sufrir dificultades, que nuestro corazón pueda testificar que siempre hemos sido cuidadosos para evitar aun la apariencia de mal?</a:t>
            </a:r>
          </a:p>
          <a:p>
            <a:endParaRPr lang="es-CO" dirty="0"/>
          </a:p>
          <a:p>
            <a:pPr marL="0" indent="0" algn="ctr">
              <a:buNone/>
            </a:pPr>
            <a:r>
              <a:rPr lang="es-CO" dirty="0">
                <a:solidFill>
                  <a:srgbClr val="FF0000"/>
                </a:solidFill>
              </a:rPr>
              <a:t>Véase qué obra tan lamentable que hace el pecado, y reconózcase la justicia de Dios aquí. Abusaron de su abundancia hasta el lujo y el exceso, entonces fueron justamente castigados con hambre y opresión. </a:t>
            </a:r>
          </a:p>
          <a:p>
            <a:pPr marL="0" indent="0" algn="ctr">
              <a:buNone/>
            </a:pPr>
            <a:endParaRPr lang="es-CO" dirty="0"/>
          </a:p>
          <a:p>
            <a:pPr marL="0" indent="0" algn="ctr">
              <a:buNone/>
            </a:pPr>
            <a:r>
              <a:rPr lang="es-CO" dirty="0"/>
              <a:t>Cuando los hombres no sirven a Dios con alegría en la abundancia de todas las cosas, Dios los hará servir a sus enemigos en la escasez de todas las cosas. “</a:t>
            </a:r>
            <a:r>
              <a:rPr lang="es-CO" b="1" i="1" dirty="0"/>
              <a:t>Por cuanto llamé, y no quisisteis oír, Extendí mi mano, y no hubo quien atendiese</a:t>
            </a:r>
            <a:r>
              <a:rPr lang="es-CO" dirty="0"/>
              <a:t>”. </a:t>
            </a:r>
            <a:r>
              <a:rPr lang="es-CO" dirty="0">
                <a:solidFill>
                  <a:srgbClr val="FF0000"/>
                </a:solidFill>
              </a:rPr>
              <a:t>(Prov.1:24 Ap.3:20).</a:t>
            </a:r>
          </a:p>
          <a:p>
            <a:endParaRPr lang="es-CO" dirty="0"/>
          </a:p>
        </p:txBody>
      </p:sp>
    </p:spTree>
    <p:extLst>
      <p:ext uri="{BB962C8B-B14F-4D97-AF65-F5344CB8AC3E}">
        <p14:creationId xmlns:p14="http://schemas.microsoft.com/office/powerpoint/2010/main" val="34088892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xmlns="" id="{4B546B0D-2FF3-4F7C-9D31-E0BE7F3B4359}"/>
              </a:ext>
            </a:extLst>
          </p:cNvPr>
          <p:cNvSpPr>
            <a:spLocks noGrp="1"/>
          </p:cNvSpPr>
          <p:nvPr>
            <p:ph idx="1"/>
          </p:nvPr>
        </p:nvSpPr>
        <p:spPr>
          <a:xfrm>
            <a:off x="457200" y="332656"/>
            <a:ext cx="8229600" cy="633670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5100" b="1" dirty="0"/>
              <a:t>Combustible</a:t>
            </a:r>
          </a:p>
          <a:p>
            <a:pPr marL="0" indent="0" algn="ctr">
              <a:buNone/>
            </a:pPr>
            <a:r>
              <a:rPr lang="es-CO" sz="5700" b="1" u="sng" dirty="0"/>
              <a:t>Colaboradores de Dios</a:t>
            </a:r>
          </a:p>
          <a:p>
            <a:pPr marL="0" indent="0" algn="ctr">
              <a:buNone/>
            </a:pPr>
            <a:endParaRPr lang="es-CO" dirty="0">
              <a:solidFill>
                <a:srgbClr val="FF0000"/>
              </a:solidFill>
            </a:endParaRPr>
          </a:p>
          <a:p>
            <a:pPr marL="0" indent="0" algn="ctr">
              <a:buNone/>
            </a:pPr>
            <a:r>
              <a:rPr lang="es-CO" dirty="0">
                <a:solidFill>
                  <a:srgbClr val="FF0000"/>
                </a:solidFill>
              </a:rPr>
              <a:t>1 Cor.3:9 </a:t>
            </a:r>
          </a:p>
          <a:p>
            <a:pPr marL="0" indent="0" algn="ctr">
              <a:buNone/>
            </a:pPr>
            <a:r>
              <a:rPr lang="es-CO" i="1" dirty="0"/>
              <a:t>Porque nosotros somos colaboradores de Dios, y vosotros sois labranza de Dios, edificio de Dios.</a:t>
            </a:r>
          </a:p>
          <a:p>
            <a:pPr marL="0" indent="0" algn="ctr">
              <a:buNone/>
            </a:pPr>
            <a:endParaRPr lang="es-CO" dirty="0"/>
          </a:p>
          <a:p>
            <a:pPr marL="0" indent="0" algn="ctr">
              <a:buNone/>
            </a:pPr>
            <a:r>
              <a:rPr lang="es-CO" dirty="0"/>
              <a:t>La obra es de Dios; los hombres que predican la Palabra, son solamente las manos de los seres celestiales. Los hombres que predican la Palabra, deben, como quienes trabajan asociados con el gran Obrero Principal, estar dispuestos a trabajar según el método divino, </a:t>
            </a:r>
            <a:r>
              <a:rPr lang="es-CO" dirty="0">
                <a:solidFill>
                  <a:srgbClr val="FF0000"/>
                </a:solidFill>
              </a:rPr>
              <a:t>(Ver Col.3:23). </a:t>
            </a:r>
          </a:p>
          <a:p>
            <a:pPr marL="0" indent="0" algn="ctr">
              <a:buNone/>
            </a:pPr>
            <a:r>
              <a:rPr lang="es-CO" dirty="0"/>
              <a:t>Tendrán la voluntad de esforzarse para cooperar plenamente con el Señor llevando a cabo sus instrucciones. El hijo de Dios sabe que su Padre nunca le exigirá que haga alguna cosa que no sea lo mejor para él. </a:t>
            </a:r>
          </a:p>
        </p:txBody>
      </p:sp>
    </p:spTree>
    <p:extLst>
      <p:ext uri="{BB962C8B-B14F-4D97-AF65-F5344CB8AC3E}">
        <p14:creationId xmlns:p14="http://schemas.microsoft.com/office/powerpoint/2010/main" val="143879174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B84F7CD6-24DB-4BE2-A78A-45695D6CAC83}"/>
              </a:ext>
            </a:extLst>
          </p:cNvPr>
          <p:cNvSpPr>
            <a:spLocks noGrp="1"/>
          </p:cNvSpPr>
          <p:nvPr>
            <p:ph type="title"/>
          </p:nvPr>
        </p:nvSpPr>
        <p:spPr>
          <a:xfrm>
            <a:off x="5580112" y="198385"/>
            <a:ext cx="3384376" cy="6474224"/>
          </a:xfrm>
        </p:spPr>
        <p:style>
          <a:lnRef idx="2">
            <a:schemeClr val="dk1"/>
          </a:lnRef>
          <a:fillRef idx="1">
            <a:schemeClr val="lt1"/>
          </a:fillRef>
          <a:effectRef idx="0">
            <a:schemeClr val="dk1"/>
          </a:effectRef>
          <a:fontRef idx="minor">
            <a:schemeClr val="dk1"/>
          </a:fontRef>
        </p:style>
        <p:txBody>
          <a:bodyPr>
            <a:noAutofit/>
          </a:bodyPr>
          <a:lstStyle/>
          <a:p>
            <a:r>
              <a:rPr lang="es-CO" sz="2400" dirty="0"/>
              <a:t>Estos fueron los primeros colaboradores de Dios, inicialmente en el NT, de quienes dice </a:t>
            </a:r>
            <a:r>
              <a:rPr lang="es-CO" sz="2400" dirty="0">
                <a:solidFill>
                  <a:srgbClr val="FF0000"/>
                </a:solidFill>
              </a:rPr>
              <a:t>Hech. 1:14:</a:t>
            </a:r>
            <a:br>
              <a:rPr lang="es-CO" sz="2400" dirty="0">
                <a:solidFill>
                  <a:srgbClr val="FF0000"/>
                </a:solidFill>
              </a:rPr>
            </a:br>
            <a:r>
              <a:rPr lang="es-CO" sz="2400" b="1" i="1" dirty="0"/>
              <a:t>Todos éstos perseveraban unánimes en oración y ruego, con las mujeres, y con María la madre de Jesús, y con sus hermanos.</a:t>
            </a:r>
            <a:br>
              <a:rPr lang="es-CO" sz="2400" b="1" i="1" dirty="0"/>
            </a:br>
            <a:r>
              <a:rPr lang="es-CO" sz="2400" b="1" i="1" dirty="0"/>
              <a:t/>
            </a:r>
            <a:br>
              <a:rPr lang="es-CO" sz="2400" b="1" i="1" dirty="0"/>
            </a:br>
            <a:r>
              <a:rPr lang="es-CO" sz="2400" dirty="0"/>
              <a:t>Ellos murieron y su oba se convirtió en una cadena ininterrumpida hasta llegar a nosotros hoy, y continuará hasta la 2VC.  </a:t>
            </a:r>
            <a:r>
              <a:rPr lang="es-CO" sz="2800" dirty="0"/>
              <a:t/>
            </a:r>
            <a:br>
              <a:rPr lang="es-CO" sz="2800" dirty="0"/>
            </a:br>
            <a:endParaRPr lang="es-CO" sz="2800" dirty="0"/>
          </a:p>
        </p:txBody>
      </p:sp>
      <p:pic>
        <p:nvPicPr>
          <p:cNvPr id="4" name="Imagen 3">
            <a:extLst>
              <a:ext uri="{FF2B5EF4-FFF2-40B4-BE49-F238E27FC236}">
                <a16:creationId xmlns:a16="http://schemas.microsoft.com/office/drawing/2014/main" xmlns="" id="{8891C059-A3D4-46DA-AD17-57D1B26EC0C3}"/>
              </a:ext>
            </a:extLst>
          </p:cNvPr>
          <p:cNvPicPr>
            <a:picLocks noChangeAspect="1"/>
          </p:cNvPicPr>
          <p:nvPr/>
        </p:nvPicPr>
        <p:blipFill>
          <a:blip r:embed="rId2"/>
          <a:stretch>
            <a:fillRect/>
          </a:stretch>
        </p:blipFill>
        <p:spPr>
          <a:xfrm>
            <a:off x="22541" y="6497"/>
            <a:ext cx="5371802" cy="6858000"/>
          </a:xfrm>
          <a:prstGeom prst="rect">
            <a:avLst/>
          </a:prstGeom>
        </p:spPr>
      </p:pic>
    </p:spTree>
    <p:extLst>
      <p:ext uri="{BB962C8B-B14F-4D97-AF65-F5344CB8AC3E}">
        <p14:creationId xmlns:p14="http://schemas.microsoft.com/office/powerpoint/2010/main" val="147795118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xmlns="" id="{BBDF066B-6150-4984-959E-3F91FBDE385B}"/>
              </a:ext>
            </a:extLst>
          </p:cNvPr>
          <p:cNvSpPr>
            <a:spLocks noGrp="1"/>
          </p:cNvSpPr>
          <p:nvPr>
            <p:ph idx="1"/>
          </p:nvPr>
        </p:nvSpPr>
        <p:spPr>
          <a:xfrm>
            <a:off x="457200" y="260648"/>
            <a:ext cx="8229600" cy="6480720"/>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dirty="0"/>
              <a:t>Esta relación de gozosa cooperación - entre Cristo y sus colaboradores- se basa sencillamente en confiar en el gran amor del Padre omnisapiente. La confianza en la sabiduría y en el amor de Dios produce una voluntaria sumisión a la conducción divina. Los que se someten a Dios serán usados por él como sus colaboradores.</a:t>
            </a:r>
          </a:p>
          <a:p>
            <a:pPr marL="0" indent="0" algn="ctr">
              <a:buNone/>
            </a:pPr>
            <a:r>
              <a:rPr lang="es-CO" dirty="0"/>
              <a:t> </a:t>
            </a:r>
            <a:r>
              <a:rPr lang="es-CO" dirty="0">
                <a:solidFill>
                  <a:srgbClr val="FF0000"/>
                </a:solidFill>
              </a:rPr>
              <a:t>(ver 8T 172). </a:t>
            </a:r>
          </a:p>
          <a:p>
            <a:pPr marL="0" indent="0" algn="ctr">
              <a:buNone/>
            </a:pPr>
            <a:r>
              <a:rPr lang="es-CO" dirty="0">
                <a:solidFill>
                  <a:srgbClr val="C00000"/>
                </a:solidFill>
              </a:rPr>
              <a:t>Una elevada consideración del privilegio de ser colaboradores, no con los grandes hombres de este mundo sino con el Creador de este mundo, con Aquel mediante cuyo poder se mantiene el universo, hace que parezcan insignificantes los honores máximos y las mayores recompensas que el mundo pueda ofrecer. </a:t>
            </a:r>
          </a:p>
          <a:p>
            <a:pPr marL="0" indent="0" algn="ctr">
              <a:buNone/>
            </a:pPr>
            <a:endParaRPr lang="es-CO" dirty="0"/>
          </a:p>
          <a:p>
            <a:pPr marL="0" indent="0" algn="ctr">
              <a:buNone/>
            </a:pPr>
            <a:r>
              <a:rPr lang="es-CO" dirty="0"/>
              <a:t>Si todos captaran esta visión de su supremo privilegio y procedieran al unísono para la realización de los planes de Dios, conmoverían al mundo.</a:t>
            </a:r>
          </a:p>
          <a:p>
            <a:pPr marL="0" indent="0" algn="ctr">
              <a:buNone/>
            </a:pPr>
            <a:r>
              <a:rPr lang="es-CO" dirty="0"/>
              <a:t> </a:t>
            </a:r>
            <a:r>
              <a:rPr lang="es-CO" dirty="0">
                <a:solidFill>
                  <a:srgbClr val="FF0000"/>
                </a:solidFill>
              </a:rPr>
              <a:t>(ver 3JT 343; 2JT 443).  </a:t>
            </a:r>
          </a:p>
        </p:txBody>
      </p:sp>
    </p:spTree>
    <p:extLst>
      <p:ext uri="{BB962C8B-B14F-4D97-AF65-F5344CB8AC3E}">
        <p14:creationId xmlns:p14="http://schemas.microsoft.com/office/powerpoint/2010/main" val="46916936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xmlns="" id="{280D8C10-003F-4BEC-BCE8-3ABCFAD7A56A}"/>
              </a:ext>
            </a:extLst>
          </p:cNvPr>
          <p:cNvSpPr>
            <a:spLocks noGrp="1"/>
          </p:cNvSpPr>
          <p:nvPr>
            <p:ph idx="1"/>
          </p:nvPr>
        </p:nvSpPr>
        <p:spPr>
          <a:xfrm>
            <a:off x="457200" y="332656"/>
            <a:ext cx="8229600" cy="3888432"/>
          </a:xfrm>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dirty="0"/>
              <a:t> </a:t>
            </a:r>
            <a:r>
              <a:rPr lang="es-CO" sz="2800" dirty="0"/>
              <a:t>Aquí Pablo presenta a la iglesia de Corinto como un campo que Dios cultiva a fin de que produzca frutos para su reino. </a:t>
            </a:r>
          </a:p>
          <a:p>
            <a:pPr marL="0" indent="0" algn="ctr">
              <a:buNone/>
            </a:pPr>
            <a:r>
              <a:rPr lang="es-CO" sz="2800" dirty="0"/>
              <a:t>Dios es el Agricultor Supremo según lo dijo Jesús en </a:t>
            </a:r>
            <a:r>
              <a:rPr lang="es-CO" sz="2800" dirty="0">
                <a:solidFill>
                  <a:srgbClr val="FF0000"/>
                </a:solidFill>
              </a:rPr>
              <a:t>Juan 15:1:</a:t>
            </a:r>
            <a:r>
              <a:rPr lang="es-CO" sz="2800" dirty="0"/>
              <a:t> “</a:t>
            </a:r>
            <a:r>
              <a:rPr lang="es-CO" sz="2800" i="1" dirty="0"/>
              <a:t>mi Padre es el labrador</a:t>
            </a:r>
            <a:r>
              <a:rPr lang="es-CO" sz="2800" dirty="0"/>
              <a:t>” </a:t>
            </a:r>
          </a:p>
          <a:p>
            <a:pPr marL="0" indent="0" algn="ctr">
              <a:buNone/>
            </a:pPr>
            <a:r>
              <a:rPr lang="es-CO" sz="2800" dirty="0"/>
              <a:t>Además de ser Dios el “labrador”, Él es el Arquitecto Maestro del edificio espiritual de la iglesia. </a:t>
            </a:r>
          </a:p>
          <a:p>
            <a:pPr marL="0" indent="0" algn="ctr">
              <a:buNone/>
            </a:pPr>
            <a:r>
              <a:rPr lang="es-CO" sz="2800" dirty="0">
                <a:solidFill>
                  <a:srgbClr val="FF0000"/>
                </a:solidFill>
              </a:rPr>
              <a:t>(Ver Rom.15:20; Efe.2:20-22).</a:t>
            </a:r>
            <a:endParaRPr lang="es-CO" dirty="0">
              <a:solidFill>
                <a:srgbClr val="FF0000"/>
              </a:solidFill>
            </a:endParaRPr>
          </a:p>
        </p:txBody>
      </p:sp>
      <p:pic>
        <p:nvPicPr>
          <p:cNvPr id="4" name="Imagen 3">
            <a:extLst>
              <a:ext uri="{FF2B5EF4-FFF2-40B4-BE49-F238E27FC236}">
                <a16:creationId xmlns:a16="http://schemas.microsoft.com/office/drawing/2014/main" xmlns="" id="{4A8E0CD3-1ACC-40E1-B330-2D014DAEF6DE}"/>
              </a:ext>
            </a:extLst>
          </p:cNvPr>
          <p:cNvPicPr>
            <a:picLocks noChangeAspect="1"/>
          </p:cNvPicPr>
          <p:nvPr/>
        </p:nvPicPr>
        <p:blipFill>
          <a:blip r:embed="rId3"/>
          <a:stretch>
            <a:fillRect/>
          </a:stretch>
        </p:blipFill>
        <p:spPr>
          <a:xfrm>
            <a:off x="1475656" y="4365104"/>
            <a:ext cx="2520280" cy="2283907"/>
          </a:xfrm>
          <a:prstGeom prst="rect">
            <a:avLst/>
          </a:prstGeom>
        </p:spPr>
      </p:pic>
      <p:pic>
        <p:nvPicPr>
          <p:cNvPr id="5" name="Imagen 4">
            <a:extLst>
              <a:ext uri="{FF2B5EF4-FFF2-40B4-BE49-F238E27FC236}">
                <a16:creationId xmlns:a16="http://schemas.microsoft.com/office/drawing/2014/main" xmlns="" id="{3FDFA3EC-8327-4C06-9492-872C631A7931}"/>
              </a:ext>
            </a:extLst>
          </p:cNvPr>
          <p:cNvPicPr>
            <a:picLocks noChangeAspect="1"/>
          </p:cNvPicPr>
          <p:nvPr/>
        </p:nvPicPr>
        <p:blipFill>
          <a:blip r:embed="rId4"/>
          <a:stretch>
            <a:fillRect/>
          </a:stretch>
        </p:blipFill>
        <p:spPr>
          <a:xfrm>
            <a:off x="5725025" y="4365104"/>
            <a:ext cx="2581275" cy="2283907"/>
          </a:xfrm>
          <a:prstGeom prst="rect">
            <a:avLst/>
          </a:prstGeom>
        </p:spPr>
      </p:pic>
      <p:sp>
        <p:nvSpPr>
          <p:cNvPr id="6" name="Rectángulo 5">
            <a:extLst>
              <a:ext uri="{FF2B5EF4-FFF2-40B4-BE49-F238E27FC236}">
                <a16:creationId xmlns:a16="http://schemas.microsoft.com/office/drawing/2014/main" xmlns="" id="{DE3132B1-69B0-442D-9D3B-B41D8892D217}"/>
              </a:ext>
            </a:extLst>
          </p:cNvPr>
          <p:cNvSpPr/>
          <p:nvPr/>
        </p:nvSpPr>
        <p:spPr>
          <a:xfrm>
            <a:off x="3985532" y="4365104"/>
            <a:ext cx="1728192"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b="1" dirty="0"/>
              <a:t>La iglesia es como una vasija de barro, que Dios la está reformando a Su Imagen.</a:t>
            </a:r>
          </a:p>
        </p:txBody>
      </p:sp>
    </p:spTree>
    <p:extLst>
      <p:ext uri="{BB962C8B-B14F-4D97-AF65-F5344CB8AC3E}">
        <p14:creationId xmlns:p14="http://schemas.microsoft.com/office/powerpoint/2010/main" val="295652151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3DF21E15-3A9B-41B3-AA3B-3494C46A1B38}"/>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“Gozaos de que vuestros nombres están escritos en el Libro de la Vida”</a:t>
            </a:r>
          </a:p>
        </p:txBody>
      </p:sp>
      <p:pic>
        <p:nvPicPr>
          <p:cNvPr id="4" name="Imagen 3">
            <a:extLst>
              <a:ext uri="{FF2B5EF4-FFF2-40B4-BE49-F238E27FC236}">
                <a16:creationId xmlns:a16="http://schemas.microsoft.com/office/drawing/2014/main" xmlns="" id="{A4B5B5D2-8E6E-4676-B9A2-0297F71C0647}"/>
              </a:ext>
            </a:extLst>
          </p:cNvPr>
          <p:cNvPicPr>
            <a:picLocks noChangeAspect="1"/>
          </p:cNvPicPr>
          <p:nvPr/>
        </p:nvPicPr>
        <p:blipFill>
          <a:blip r:embed="rId2"/>
          <a:stretch>
            <a:fillRect/>
          </a:stretch>
        </p:blipFill>
        <p:spPr>
          <a:xfrm>
            <a:off x="457200" y="1628800"/>
            <a:ext cx="8229601" cy="4320480"/>
          </a:xfrm>
          <a:prstGeom prst="rect">
            <a:avLst/>
          </a:prstGeom>
        </p:spPr>
      </p:pic>
      <p:sp>
        <p:nvSpPr>
          <p:cNvPr id="5" name="Rectángulo 4">
            <a:extLst>
              <a:ext uri="{FF2B5EF4-FFF2-40B4-BE49-F238E27FC236}">
                <a16:creationId xmlns:a16="http://schemas.microsoft.com/office/drawing/2014/main" xmlns="" id="{6A4AB663-9698-4185-8789-69AD7FCB58F4}"/>
              </a:ext>
            </a:extLst>
          </p:cNvPr>
          <p:cNvSpPr/>
          <p:nvPr/>
        </p:nvSpPr>
        <p:spPr>
          <a:xfrm>
            <a:off x="457200" y="5252501"/>
            <a:ext cx="8229600"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Que privilegio es saber que ustedes son “labranza de Dios, edificio de Dios”, en la cual Dios está trabajando para que se reproduzca su carácter. </a:t>
            </a:r>
            <a:r>
              <a:rPr lang="es-CO" sz="2400" b="1"/>
              <a:t>Amen.</a:t>
            </a:r>
            <a:endParaRPr lang="es-CO" sz="2400" b="1" dirty="0"/>
          </a:p>
        </p:txBody>
      </p:sp>
    </p:spTree>
    <p:extLst>
      <p:ext uri="{BB962C8B-B14F-4D97-AF65-F5344CB8AC3E}">
        <p14:creationId xmlns:p14="http://schemas.microsoft.com/office/powerpoint/2010/main" val="2643056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1754</TotalTime>
  <Words>2077</Words>
  <Application>Microsoft Office PowerPoint</Application>
  <PresentationFormat>Presentación en pantalla (4:3)</PresentationFormat>
  <Paragraphs>141</Paragraphs>
  <Slides>24</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Arial</vt:lpstr>
      <vt:lpstr>Bodoni MT Condensed</vt:lpstr>
      <vt:lpstr>Calibri</vt:lpstr>
      <vt:lpstr>Tema de Office</vt:lpstr>
      <vt:lpstr>COMBUSTIBLE AL SERVICIO DE DIOS</vt:lpstr>
      <vt:lpstr>Presentación de PowerPoint</vt:lpstr>
      <vt:lpstr>COMBUSTIBLE</vt:lpstr>
      <vt:lpstr>“Desde el Génesis hasta el Apocalipsis, El Espíritu Santo ejerce el papel del agente divino de Dios en todos los actos creadores; ya sea de la tierra, de la naturaleza, de la iglesia, de la nueva vida o del hombre nuevo”.  (Ver Gén.1:2; Ap.22:17).</vt:lpstr>
      <vt:lpstr>Presentación de PowerPoint</vt:lpstr>
      <vt:lpstr>Presentación de PowerPoint</vt:lpstr>
      <vt:lpstr>Presentación de PowerPoint</vt:lpstr>
      <vt:lpstr>Presentación de PowerPoint</vt:lpstr>
      <vt:lpstr>Presentación de PowerPoint</vt:lpstr>
      <vt:lpstr>“los arrebatará Él con tempestad”</vt:lpstr>
      <vt:lpstr>Presentación de PowerPoint</vt:lpstr>
      <vt:lpstr>Presentación de PowerPoint</vt:lpstr>
      <vt:lpstr>Presentación de PowerPoint</vt:lpstr>
      <vt:lpstr>En Dios hay suficiente combustible para todos, A veces Dios permite que pases por dificultades para que aprendas a confiar en Él.</vt:lpstr>
      <vt:lpstr>Presentación de PowerPoint</vt:lpstr>
      <vt:lpstr>Presentación de PowerPoint</vt:lpstr>
      <vt:lpstr>Presentación de PowerPoint</vt:lpstr>
      <vt:lpstr>A todo esto fueron sometidos los Israelitas durante el sitio de Jerusalén, la ciudad amada, por causa de su desobediencia a la Santa Ley de Dios. </vt:lpstr>
      <vt:lpstr>Presentación de PowerPoint</vt:lpstr>
      <vt:lpstr>Presentación de PowerPoint</vt:lpstr>
      <vt:lpstr>Estos fueron los primeros colaboradores de Dios, inicialmente en el NT, de quienes dice Hech. 1:14: Todos éstos perseveraban unánimes en oración y ruego, con las mujeres, y con María la madre de Jesús, y con sus hermanos.  Ellos murieron y su oba se convirtió en una cadena ininterrumpida hasta llegar a nosotros hoy, y continuará hasta la 2VC.   </vt:lpstr>
      <vt:lpstr>Presentación de PowerPoint</vt:lpstr>
      <vt:lpstr>Presentación de PowerPoint</vt:lpstr>
      <vt:lpstr>“Gozaos de que vuestros nombres están escritos en el Libro de la Vida”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COMBUSTIBLE AL SERVICIO DE DIOS</dc:title>
  <dc:creator>FAMILIA FIERRO CH</dc:creator>
  <cp:lastModifiedBy>Servidor</cp:lastModifiedBy>
  <cp:revision>130</cp:revision>
  <dcterms:created xsi:type="dcterms:W3CDTF">2014-02-08T08:03:59Z</dcterms:created>
  <dcterms:modified xsi:type="dcterms:W3CDTF">2017-07-26T13:40:34Z</dcterms:modified>
</cp:coreProperties>
</file>